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05" r:id="rId1"/>
  </p:sldMasterIdLst>
  <p:notesMasterIdLst>
    <p:notesMasterId r:id="rId41"/>
  </p:notesMasterIdLst>
  <p:handoutMasterIdLst>
    <p:handoutMasterId r:id="rId42"/>
  </p:handoutMasterIdLst>
  <p:sldIdLst>
    <p:sldId id="374" r:id="rId2"/>
    <p:sldId id="256" r:id="rId3"/>
    <p:sldId id="261" r:id="rId4"/>
    <p:sldId id="355" r:id="rId5"/>
    <p:sldId id="344" r:id="rId6"/>
    <p:sldId id="356" r:id="rId7"/>
    <p:sldId id="269" r:id="rId8"/>
    <p:sldId id="357" r:id="rId9"/>
    <p:sldId id="359" r:id="rId10"/>
    <p:sldId id="358" r:id="rId11"/>
    <p:sldId id="360" r:id="rId12"/>
    <p:sldId id="361" r:id="rId13"/>
    <p:sldId id="280" r:id="rId14"/>
    <p:sldId id="364" r:id="rId15"/>
    <p:sldId id="365" r:id="rId16"/>
    <p:sldId id="363" r:id="rId17"/>
    <p:sldId id="362" r:id="rId18"/>
    <p:sldId id="379" r:id="rId19"/>
    <p:sldId id="366" r:id="rId20"/>
    <p:sldId id="367" r:id="rId21"/>
    <p:sldId id="368" r:id="rId22"/>
    <p:sldId id="289" r:id="rId23"/>
    <p:sldId id="346" r:id="rId24"/>
    <p:sldId id="369" r:id="rId25"/>
    <p:sldId id="378" r:id="rId26"/>
    <p:sldId id="350" r:id="rId27"/>
    <p:sldId id="301" r:id="rId28"/>
    <p:sldId id="376" r:id="rId29"/>
    <p:sldId id="347" r:id="rId30"/>
    <p:sldId id="370" r:id="rId31"/>
    <p:sldId id="371" r:id="rId32"/>
    <p:sldId id="377" r:id="rId33"/>
    <p:sldId id="316" r:id="rId34"/>
    <p:sldId id="372" r:id="rId35"/>
    <p:sldId id="349" r:id="rId36"/>
    <p:sldId id="373" r:id="rId37"/>
    <p:sldId id="348" r:id="rId38"/>
    <p:sldId id="352" r:id="rId39"/>
    <p:sldId id="375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66FFFF"/>
    <a:srgbClr val="00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79" autoAdjust="0"/>
    <p:restoredTop sz="74464" autoAdjust="0"/>
  </p:normalViewPr>
  <p:slideViewPr>
    <p:cSldViewPr>
      <p:cViewPr varScale="1">
        <p:scale>
          <a:sx n="62" d="100"/>
          <a:sy n="62" d="100"/>
        </p:scale>
        <p:origin x="14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63EC75-5B5D-4022-AF87-2D8D168242D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Textformatierung des Masters zu bearbeiten.</a:t>
            </a:r>
          </a:p>
          <a:p>
            <a:pPr lvl="0"/>
            <a:r>
              <a:rPr lang="de-DE" altLang="de-DE" noProof="0" smtClean="0"/>
              <a:t>Zweite Ebene</a:t>
            </a:r>
          </a:p>
          <a:p>
            <a:pPr lvl="0"/>
            <a:r>
              <a:rPr lang="de-DE" altLang="de-DE" noProof="0" smtClean="0"/>
              <a:t>Dritte Ebene</a:t>
            </a:r>
          </a:p>
          <a:p>
            <a:pPr lvl="0"/>
            <a:r>
              <a:rPr lang="de-DE" altLang="de-DE" noProof="0" smtClean="0"/>
              <a:t>Vierte Ebene</a:t>
            </a:r>
          </a:p>
          <a:p>
            <a:pPr lvl="0"/>
            <a:r>
              <a:rPr lang="de-DE" alt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9B8E6-89FA-4453-BAE8-AB871B179765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9B8E6-89FA-4453-BAE8-AB871B179765}" type="slidenum">
              <a:rPr lang="de-DE" altLang="de-DE" smtClean="0"/>
              <a:pPr/>
              <a:t>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32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428228-C15F-4394-9511-F76B1B033EF3}" type="slidenum">
              <a:rPr lang="de-DE" altLang="de-DE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de-DE" altLang="de-DE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B1EC7-0A46-48D5-BA08-C76E40345E6A}" type="slidenum">
              <a:rPr lang="de-DE" altLang="de-DE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0730D6-669B-4F68-9241-170EE5640465}" type="slidenum">
              <a:rPr lang="de-DE" altLang="de-DE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54E9C6-2A17-4373-AE7F-07A17C412F93}" type="slidenum">
              <a:rPr lang="de-DE" altLang="de-DE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3B4948-EFE3-4BA9-A68D-B26D4BA50DC3}" type="slidenum">
              <a:rPr lang="de-DE" altLang="de-DE"/>
              <a:pPr>
                <a:spcBef>
                  <a:spcPct val="0"/>
                </a:spcBef>
              </a:pPr>
              <a:t>37</a:t>
            </a:fld>
            <a:endParaRPr lang="de-DE" altLang="de-DE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A2A6-2319-44CF-B80C-46F080570ABE}" type="datetime1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9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F490-9974-4553-B13D-D0EF908B5280}" type="datetime1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1304E-B3C8-447C-92FA-AF95033CFE1A}" type="datetime1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6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17FA-1CBA-41D2-922F-A3A6A2BCD107}" type="datetime1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 i="1"/>
            </a:lvl1pPr>
          </a:lstStyle>
          <a:p>
            <a:fld id="{0449962B-30DC-4D33-B8B2-598CC6583DF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6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43B9-72B2-4996-AD35-A55BD05EFDD4}" type="datetime1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9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333A-397F-4AF3-97C0-0AB2E91F1A54}" type="datetime1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3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B814-F351-4066-9053-C179635CC99C}" type="datetime1">
              <a:rPr lang="de-DE" smtClean="0"/>
              <a:t>09.12.2019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3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8190-AD43-4BD6-9DE6-4866A848D3B3}" type="datetime1">
              <a:rPr lang="de-DE" smtClean="0"/>
              <a:t>09.12.2019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7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7C54-38C1-49FB-9E18-EC8DD72D57C6}" type="datetime1">
              <a:rPr lang="de-DE" smtClean="0"/>
              <a:t>09.12.2019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7084-DAD2-4AAF-AF57-C3063FF8474D}" type="datetime1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171-E3ED-48BB-94C0-06D061D467E0}" type="datetime1">
              <a:rPr lang="de-DE" smtClean="0"/>
              <a:t>09.12.2019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962B-30DC-4D33-B8B2-598CC6583D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01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77623-FA5C-41D6-AA9D-021B561D2DB3}" type="datetime1">
              <a:rPr lang="de-DE" smtClean="0"/>
              <a:t>09.12.2019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230188"/>
            <a:ext cx="521212" cy="5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3" panose="05040102010807070707" pitchFamily="18" charset="2"/>
        <a:buChar char="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Wingdings 3" panose="05040102010807070707" pitchFamily="18" charset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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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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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32" y="2780928"/>
            <a:ext cx="5652120" cy="42390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05277"/>
            <a:ext cx="8208912" cy="2378797"/>
          </a:xfrm>
        </p:spPr>
        <p:txBody>
          <a:bodyPr>
            <a:normAutofit/>
          </a:bodyPr>
          <a:lstStyle/>
          <a:p>
            <a:r>
              <a:rPr lang="de-DE" altLang="de-DE" dirty="0" smtClean="0"/>
              <a:t>Herzlich willkommen</a:t>
            </a:r>
            <a:br>
              <a:rPr lang="de-DE" altLang="de-DE" dirty="0" smtClean="0"/>
            </a:br>
            <a:r>
              <a:rPr lang="de-DE" altLang="de-DE" dirty="0" smtClean="0"/>
              <a:t> zur Info-Veranstaltung </a:t>
            </a:r>
            <a:br>
              <a:rPr lang="de-DE" altLang="de-DE" dirty="0" smtClean="0"/>
            </a:br>
            <a:r>
              <a:rPr lang="de-DE" altLang="de-DE" dirty="0" smtClean="0"/>
              <a:t>für Wahlvorstände</a:t>
            </a:r>
            <a:br>
              <a:rPr lang="de-DE" altLang="de-DE" dirty="0" smtClean="0"/>
            </a:br>
            <a:r>
              <a:rPr lang="de-DE" altLang="de-DE" dirty="0" smtClean="0"/>
              <a:t>(oder solche, die es werden wollen)</a:t>
            </a:r>
            <a:endParaRPr lang="de-DE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Gruppeneinteilung</a:t>
            </a:r>
          </a:p>
        </p:txBody>
      </p:sp>
      <p:sp>
        <p:nvSpPr>
          <p:cNvPr id="10244" name="Rectangle 205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dirty="0" err="1" smtClean="0"/>
              <a:t>BremPersVG</a:t>
            </a:r>
            <a:r>
              <a:rPr lang="de-DE" altLang="de-DE" dirty="0" smtClean="0"/>
              <a:t> kennt zwei Gruppen: </a:t>
            </a:r>
            <a:r>
              <a:rPr lang="de-DE" altLang="de-DE" dirty="0" err="1" smtClean="0"/>
              <a:t>Beamt_innen</a:t>
            </a:r>
            <a:r>
              <a:rPr lang="de-DE" altLang="de-DE" dirty="0" smtClean="0"/>
              <a:t> und </a:t>
            </a:r>
            <a:r>
              <a:rPr lang="de-DE" altLang="de-DE" dirty="0" err="1" smtClean="0"/>
              <a:t>Arbeitnehmer_innen</a:t>
            </a:r>
            <a:r>
              <a:rPr lang="de-DE" altLang="de-DE" dirty="0" smtClean="0"/>
              <a:t> (§ 3 Abs. 2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Personalrat besteht grundsätzlich aus </a:t>
            </a:r>
            <a:r>
              <a:rPr lang="de-DE" altLang="de-DE" dirty="0" err="1" smtClean="0"/>
              <a:t>Vertreter_innen</a:t>
            </a:r>
            <a:r>
              <a:rPr lang="de-DE" altLang="de-DE" dirty="0" smtClean="0"/>
              <a:t> beider Gruppen (§ 13 Abs. 1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Grundsätzlich Gruppenwahl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Wählerverzeichnis getrennt nach Gruppen aufstellen</a:t>
            </a:r>
          </a:p>
        </p:txBody>
      </p:sp>
      <p:sp>
        <p:nvSpPr>
          <p:cNvPr id="1024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311900"/>
            <a:ext cx="1576987" cy="53498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9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Wähler_innenverzeichnis</a:t>
            </a:r>
            <a:endParaRPr lang="de-DE" altLang="de-DE" dirty="0" smtClean="0"/>
          </a:p>
        </p:txBody>
      </p:sp>
      <p:sp>
        <p:nvSpPr>
          <p:cNvPr id="11268" name="Rectangle 205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Liste der wahlberechtigten Bediensteten, getrennt nach den Gruppen (§ 2 Abs. 2 </a:t>
            </a:r>
            <a:r>
              <a:rPr lang="de-DE" altLang="de-DE" dirty="0" err="1" smtClean="0"/>
              <a:t>WOBremPersVG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Auslegung mit Erlass des Wahlausschreibens bis zum Ende der Stimmabgabe (§ 2 Abs. 3 WOBremPersVG) am 05.02.2020</a:t>
            </a:r>
          </a:p>
          <a:p>
            <a:r>
              <a:rPr lang="de-DE" altLang="de-DE" dirty="0" smtClean="0"/>
              <a:t>auf dem Laufenden halten</a:t>
            </a:r>
          </a:p>
          <a:p>
            <a:r>
              <a:rPr lang="de-DE" altLang="de-DE" dirty="0" smtClean="0"/>
              <a:t>Form des </a:t>
            </a:r>
            <a:r>
              <a:rPr lang="de-DE" altLang="de-DE" dirty="0" err="1" smtClean="0"/>
              <a:t>Wähler_innenverzeichnisses</a:t>
            </a:r>
            <a:endParaRPr lang="de-DE" altLang="de-DE" dirty="0" smtClean="0"/>
          </a:p>
        </p:txBody>
      </p:sp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92280" y="6298700"/>
            <a:ext cx="1755077" cy="53498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10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0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Aktives Wahlrecht</a:t>
            </a:r>
          </a:p>
        </p:txBody>
      </p:sp>
      <p:sp>
        <p:nvSpPr>
          <p:cNvPr id="12292" name="Rectangle 205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Rechtsgrundlage § 9 </a:t>
            </a:r>
            <a:r>
              <a:rPr lang="de-DE" altLang="de-DE" dirty="0" err="1" smtClean="0"/>
              <a:t>BremPersVG</a:t>
            </a:r>
            <a:endParaRPr lang="de-DE" altLang="de-DE" dirty="0" smtClean="0"/>
          </a:p>
          <a:p>
            <a:r>
              <a:rPr lang="de-DE" altLang="de-DE" dirty="0" smtClean="0"/>
              <a:t>zu einer Dienststelle abgeordnete Bedienstete </a:t>
            </a:r>
            <a:br>
              <a:rPr lang="de-DE" altLang="de-DE" dirty="0" smtClean="0"/>
            </a:br>
            <a:r>
              <a:rPr lang="de-DE" altLang="de-DE" dirty="0" smtClean="0"/>
              <a:t>(§ 9 Abs. 3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/>
              <a:t>v</a:t>
            </a:r>
            <a:r>
              <a:rPr lang="de-DE" altLang="de-DE" dirty="0" smtClean="0"/>
              <a:t>iele Hinweise des Senators für Finanzen zum aktiven (und auch zum passiven) Wahlrecht</a:t>
            </a:r>
          </a:p>
        </p:txBody>
      </p:sp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311900"/>
            <a:ext cx="1576987" cy="5461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11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0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84" y="2840333"/>
            <a:ext cx="2204864" cy="22048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94" y="3717032"/>
            <a:ext cx="2290229" cy="229022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003" y="3936354"/>
            <a:ext cx="2070907" cy="2070907"/>
          </a:xfrm>
          <a:prstGeom prst="rect">
            <a:avLst/>
          </a:prstGeom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Zahl der Personalratsmitglieder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Rechtsgrundlage § 12 Abs. 3 BremPersVG</a:t>
            </a:r>
          </a:p>
          <a:p>
            <a:pPr>
              <a:defRPr/>
            </a:pPr>
            <a:r>
              <a:rPr lang="de-DE" altLang="de-DE" dirty="0" smtClean="0"/>
              <a:t>Stichtag: Erlass des Wahlausschreibens</a:t>
            </a:r>
          </a:p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</p:txBody>
      </p:sp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311900"/>
            <a:ext cx="1528599" cy="53498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12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44" y="1101330"/>
            <a:ext cx="1967630" cy="1967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Verteilung der Sitze auf die Gruppen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Jede Gruppe entsprechend ihrer Stärke im Personalrat vertreten (§ 13 Abs. 1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Berechnung nach § 5 Abs. 2 </a:t>
            </a:r>
            <a:r>
              <a:rPr lang="de-DE" altLang="de-DE" dirty="0" err="1" smtClean="0"/>
              <a:t>WOBremPersVG</a:t>
            </a:r>
            <a:endParaRPr lang="de-DE" altLang="de-DE" dirty="0" smtClean="0"/>
          </a:p>
          <a:p>
            <a:r>
              <a:rPr lang="de-DE" altLang="de-DE" dirty="0" smtClean="0"/>
              <a:t>Beispielberechnung</a:t>
            </a:r>
          </a:p>
          <a:p>
            <a:r>
              <a:rPr lang="de-DE" altLang="de-DE" dirty="0" smtClean="0"/>
              <a:t>Minderheitenschutz beachten </a:t>
            </a:r>
            <a:br>
              <a:rPr lang="de-DE" altLang="de-DE" dirty="0" smtClean="0"/>
            </a:br>
            <a:r>
              <a:rPr lang="de-DE" altLang="de-DE" dirty="0" smtClean="0"/>
              <a:t>(§ 13 Abs. 3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Berechnungshilfe im Internet (</a:t>
            </a:r>
            <a:r>
              <a:rPr lang="de-DE" altLang="de-DE" dirty="0" err="1" smtClean="0"/>
              <a:t>excel</a:t>
            </a:r>
            <a:r>
              <a:rPr lang="de-DE" altLang="de-DE" dirty="0" smtClean="0"/>
              <a:t>-Datei)</a:t>
            </a:r>
          </a:p>
          <a:p>
            <a:r>
              <a:rPr lang="de-DE" altLang="de-DE" dirty="0" smtClean="0"/>
              <a:t>Verhältnis der Geschlechter</a:t>
            </a:r>
          </a:p>
          <a:p>
            <a:endParaRPr lang="de-DE" altLang="de-DE" dirty="0" smtClean="0"/>
          </a:p>
        </p:txBody>
      </p:sp>
      <p:sp>
        <p:nvSpPr>
          <p:cNvPr id="1536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164288" y="6311900"/>
            <a:ext cx="1721003" cy="53498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13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Gruppen ohne Vertretung</a:t>
            </a:r>
          </a:p>
        </p:txBody>
      </p:sp>
      <p:sp>
        <p:nvSpPr>
          <p:cNvPr id="16388" name="Rectangle 103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Minderheitsgruppe erhält keine Vertretung im Personalrat</a:t>
            </a:r>
          </a:p>
          <a:p>
            <a:r>
              <a:rPr lang="de-DE" altLang="de-DE" dirty="0"/>
              <a:t>Rechtsgrundlage § 13 Abs. 4 </a:t>
            </a:r>
            <a:r>
              <a:rPr lang="de-DE" altLang="de-DE" dirty="0" err="1" smtClean="0"/>
              <a:t>BremPersVG</a:t>
            </a:r>
            <a:endParaRPr lang="de-DE" altLang="de-DE" dirty="0" smtClean="0"/>
          </a:p>
          <a:p>
            <a:r>
              <a:rPr lang="de-DE" altLang="de-DE" dirty="0" smtClean="0"/>
              <a:t>Beispiel</a:t>
            </a:r>
            <a:endParaRPr lang="de-DE" altLang="de-DE" dirty="0"/>
          </a:p>
          <a:p>
            <a:r>
              <a:rPr lang="de-DE" altLang="de-DE" dirty="0"/>
              <a:t>keine Vertretung = keine </a:t>
            </a:r>
            <a:r>
              <a:rPr lang="de-DE" altLang="de-DE" dirty="0" smtClean="0"/>
              <a:t>Gruppenwahl sondern gemeinsame Wahl</a:t>
            </a:r>
            <a:endParaRPr lang="de-DE" altLang="de-DE" dirty="0"/>
          </a:p>
          <a:p>
            <a:r>
              <a:rPr lang="de-DE" altLang="de-DE" dirty="0" smtClean="0"/>
              <a:t>Aber: Verlust </a:t>
            </a:r>
            <a:r>
              <a:rPr lang="de-DE" altLang="de-DE" dirty="0"/>
              <a:t>des Vertretungsanspruchs = Verlust des Wahlrechts der Gruppenangehörigen bei Gruppenwahl</a:t>
            </a:r>
          </a:p>
          <a:p>
            <a:endParaRPr lang="de-DE" altLang="de-DE" sz="2100" dirty="0"/>
          </a:p>
        </p:txBody>
      </p:sp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311900"/>
            <a:ext cx="1635671" cy="5020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14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Erlass des Wahlausschreibens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idx="1"/>
          </p:nvPr>
        </p:nvSpPr>
        <p:spPr>
          <a:xfrm>
            <a:off x="625543" y="1268760"/>
            <a:ext cx="7241026" cy="430971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e-DE" altLang="de-DE" dirty="0" smtClean="0"/>
          </a:p>
          <a:p>
            <a:r>
              <a:rPr lang="de-DE" altLang="de-DE" dirty="0" smtClean="0"/>
              <a:t>Rechtsgrundlage § 6 </a:t>
            </a:r>
            <a:r>
              <a:rPr lang="de-DE" altLang="de-DE" dirty="0" err="1" smtClean="0"/>
              <a:t>WOBremPersVG</a:t>
            </a:r>
            <a:endParaRPr lang="de-DE" altLang="de-DE" dirty="0" smtClean="0"/>
          </a:p>
          <a:p>
            <a:r>
              <a:rPr lang="de-DE" altLang="de-DE" dirty="0" smtClean="0"/>
              <a:t>Erlass am 5. Februar 2020</a:t>
            </a:r>
          </a:p>
          <a:p>
            <a:r>
              <a:rPr lang="de-DE" altLang="de-DE" dirty="0" smtClean="0"/>
              <a:t>Unterschrift sämtlicher Mitglieder des Wahlvorstandes erforderlich</a:t>
            </a:r>
          </a:p>
          <a:p>
            <a:r>
              <a:rPr lang="de-DE" altLang="de-DE" dirty="0" smtClean="0"/>
              <a:t>Zwingend erforderliche Mindestinhalte</a:t>
            </a:r>
          </a:p>
          <a:p>
            <a:r>
              <a:rPr lang="de-DE" altLang="de-DE" dirty="0"/>
              <a:t> </a:t>
            </a:r>
            <a:r>
              <a:rPr lang="de-DE" altLang="de-DE" dirty="0" smtClean="0"/>
              <a:t>mit Formular 5 auf der sicheren Seite</a:t>
            </a:r>
          </a:p>
          <a:p>
            <a:r>
              <a:rPr lang="de-DE" altLang="de-DE" dirty="0" smtClean="0"/>
              <a:t>Zusätzliche Hinweise erlaubt</a:t>
            </a:r>
          </a:p>
          <a:p>
            <a:r>
              <a:rPr lang="de-DE" altLang="de-DE" dirty="0" smtClean="0"/>
              <a:t>Aushang an einer oder mehreren Stellen</a:t>
            </a:r>
          </a:p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dirty="0" smtClean="0"/>
          </a:p>
        </p:txBody>
      </p:sp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2320" y="6309320"/>
            <a:ext cx="1491483" cy="54868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15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35" y="1052736"/>
            <a:ext cx="2971665" cy="26187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295">
            <a:off x="4641696" y="4023042"/>
            <a:ext cx="3109301" cy="2331976"/>
          </a:xfrm>
          <a:prstGeom prst="rect">
            <a:avLst/>
          </a:prstGeom>
        </p:spPr>
      </p:pic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Einsprüche gegen das Wählerverzeichnis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Innerhalb einer Woche seit Auslegung </a:t>
            </a:r>
            <a:br>
              <a:rPr lang="de-DE" altLang="de-DE" dirty="0" smtClean="0"/>
            </a:br>
            <a:r>
              <a:rPr lang="de-DE" altLang="de-DE" dirty="0" smtClean="0"/>
              <a:t>(§ 3 </a:t>
            </a:r>
            <a:r>
              <a:rPr lang="de-DE" altLang="de-DE" dirty="0" err="1" smtClean="0"/>
              <a:t>WOBremPersVG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schriftlich</a:t>
            </a:r>
          </a:p>
          <a:p>
            <a:r>
              <a:rPr lang="de-DE" altLang="de-DE" dirty="0" smtClean="0"/>
              <a:t>Entscheidung unverzüglich</a:t>
            </a:r>
          </a:p>
          <a:p>
            <a:r>
              <a:rPr lang="de-DE" altLang="de-DE" dirty="0" smtClean="0"/>
              <a:t>schriftliche Mitteilung der Entscheidung</a:t>
            </a:r>
          </a:p>
          <a:p>
            <a:r>
              <a:rPr lang="de-DE" altLang="de-DE" dirty="0" smtClean="0"/>
              <a:t>auf dem Laufenden halten</a:t>
            </a:r>
          </a:p>
          <a:p>
            <a:endParaRPr lang="de-DE" altLang="de-DE" dirty="0" smtClean="0"/>
          </a:p>
        </p:txBody>
      </p:sp>
      <p:sp>
        <p:nvSpPr>
          <p:cNvPr id="133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7" y="6311900"/>
            <a:ext cx="1288172" cy="51313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16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057400" cy="365125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de-DE" altLang="de-DE" sz="2000" b="0" dirty="0"/>
              <a:t>Folie </a:t>
            </a:r>
            <a:fld id="{FF67FA06-C03D-487E-9B57-671BE7C41BE1}" type="slidenum">
              <a:rPr lang="de-DE" altLang="de-DE" sz="2000" b="0"/>
              <a:pPr lvl="0">
                <a:spcBef>
                  <a:spcPct val="0"/>
                </a:spcBef>
              </a:pPr>
              <a:t>17</a:t>
            </a:fld>
            <a:endParaRPr lang="de-DE" altLang="de-DE" sz="2000" b="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700213"/>
            <a:ext cx="8244408" cy="3194708"/>
          </a:xfrm>
        </p:spPr>
      </p:pic>
    </p:spTree>
    <p:extLst>
      <p:ext uri="{BB962C8B-B14F-4D97-AF65-F5344CB8AC3E}">
        <p14:creationId xmlns:p14="http://schemas.microsoft.com/office/powerpoint/2010/main" val="36090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Wählbarkeit = Passives Wahlrecht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idx="1"/>
          </p:nvPr>
        </p:nvSpPr>
        <p:spPr>
          <a:xfrm>
            <a:off x="755576" y="1778568"/>
            <a:ext cx="7241026" cy="3767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dirty="0"/>
              <a:t>Rechtsgrundlage § 10 </a:t>
            </a:r>
            <a:r>
              <a:rPr lang="de-DE" altLang="de-DE" dirty="0" err="1"/>
              <a:t>BremPersVG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Alle Wahlberechtigten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6 Monate zur Dienststelle zugehörig oder seit einem Jahr in öffentlicher Verwaltung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abschließende Aufzählung von nicht wählbaren Bediensteten in </a:t>
            </a:r>
            <a:r>
              <a:rPr lang="de-DE" altLang="de-DE" dirty="0" smtClean="0"/>
              <a:t>den Abs</a:t>
            </a:r>
            <a:r>
              <a:rPr lang="de-DE" altLang="de-DE" dirty="0"/>
              <a:t>. 2, 3 und </a:t>
            </a:r>
            <a:r>
              <a:rPr lang="de-DE" altLang="de-DE" dirty="0" smtClean="0"/>
              <a:t>4</a:t>
            </a:r>
            <a:endParaRPr lang="de-DE" altLang="de-DE" dirty="0"/>
          </a:p>
        </p:txBody>
      </p:sp>
      <p:sp>
        <p:nvSpPr>
          <p:cNvPr id="1945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188075"/>
            <a:ext cx="1525031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18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Personalratsfähige Dienststellen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de-DE" altLang="de-DE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de-DE" altLang="de-DE" dirty="0" smtClean="0"/>
              <a:t>In jeder (personalratsfähigen) Dienststelle wird eine Personalvertretung gebildet. Die Wahl des Personalrats ist am</a:t>
            </a:r>
            <a:br>
              <a:rPr lang="de-DE" altLang="de-DE" dirty="0" smtClean="0"/>
            </a:br>
            <a:endParaRPr lang="de-DE" altLang="de-DE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de-DE" altLang="de-DE" sz="4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de-DE" altLang="de-DE" sz="4400" dirty="0" smtClean="0"/>
              <a:t>18. März 2020 </a:t>
            </a:r>
          </a:p>
        </p:txBody>
      </p:sp>
      <p:sp>
        <p:nvSpPr>
          <p:cNvPr id="30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45591"/>
            <a:ext cx="2057400" cy="3651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69" y="3783038"/>
            <a:ext cx="3776775" cy="239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Wahlvorschläge</a:t>
            </a:r>
          </a:p>
        </p:txBody>
      </p:sp>
      <p:sp>
        <p:nvSpPr>
          <p:cNvPr id="20484" name="Rectangle 103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Wahlberechtigte können Wahlvorschläge machen </a:t>
            </a:r>
            <a:br>
              <a:rPr lang="de-DE" altLang="de-DE" dirty="0" smtClean="0"/>
            </a:br>
            <a:r>
              <a:rPr lang="de-DE" altLang="de-DE" dirty="0" smtClean="0"/>
              <a:t>(§ 15 Abs. 4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Formular 6 enthält alle erforderlichen Inhalte</a:t>
            </a:r>
          </a:p>
          <a:p>
            <a:r>
              <a:rPr lang="de-DE" altLang="de-DE" dirty="0" smtClean="0"/>
              <a:t>Keine Änderungen nach Unterzeichnung</a:t>
            </a:r>
          </a:p>
          <a:p>
            <a:r>
              <a:rPr lang="de-DE" altLang="de-DE" dirty="0" smtClean="0"/>
              <a:t>1. </a:t>
            </a:r>
            <a:r>
              <a:rPr lang="de-DE" altLang="de-DE" dirty="0" err="1" smtClean="0"/>
              <a:t>Bewerber_innenteil</a:t>
            </a:r>
            <a:r>
              <a:rPr lang="de-DE" altLang="de-DE" dirty="0" smtClean="0"/>
              <a:t> = Vorgeschlagene</a:t>
            </a:r>
          </a:p>
          <a:p>
            <a:r>
              <a:rPr lang="de-DE" altLang="de-DE" dirty="0" smtClean="0"/>
              <a:t>2. Unterschriftenteil = Vorschlagenden</a:t>
            </a:r>
          </a:p>
          <a:p>
            <a:r>
              <a:rPr lang="de-DE" altLang="de-DE" dirty="0" smtClean="0"/>
              <a:t>Wahlvorschlag kann Kennwort haben </a:t>
            </a:r>
            <a:br>
              <a:rPr lang="de-DE" altLang="de-DE" dirty="0" smtClean="0"/>
            </a:br>
            <a:r>
              <a:rPr lang="de-DE" altLang="de-DE" dirty="0" smtClean="0"/>
              <a:t>(§ 8 Abs. 5 WOBremPersVG)</a:t>
            </a:r>
          </a:p>
          <a:p>
            <a:r>
              <a:rPr lang="de-DE" altLang="de-DE" dirty="0" err="1" smtClean="0"/>
              <a:t>Listenvertreter_in</a:t>
            </a:r>
            <a:endParaRPr lang="de-DE" altLang="de-DE" dirty="0" smtClean="0"/>
          </a:p>
        </p:txBody>
      </p:sp>
      <p:sp>
        <p:nvSpPr>
          <p:cNvPr id="204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2320" y="6188075"/>
            <a:ext cx="1491483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19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 smtClean="0"/>
              <a:t>Bewerber_innen</a:t>
            </a:r>
            <a:r>
              <a:rPr lang="de-DE" altLang="de-DE" dirty="0" smtClean="0"/>
              <a:t>-Teil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Doppelt so viele </a:t>
            </a:r>
            <a:r>
              <a:rPr lang="de-DE" altLang="de-DE" dirty="0" err="1" smtClean="0"/>
              <a:t>Bewerber_innen</a:t>
            </a:r>
            <a:r>
              <a:rPr lang="de-DE" altLang="de-DE" dirty="0" smtClean="0"/>
              <a:t> </a:t>
            </a:r>
            <a:br>
              <a:rPr lang="de-DE" altLang="de-DE" dirty="0" smtClean="0"/>
            </a:br>
            <a:r>
              <a:rPr lang="de-DE" altLang="de-DE" dirty="0" smtClean="0"/>
              <a:t>(§ 8 Abs. 1 </a:t>
            </a:r>
            <a:r>
              <a:rPr lang="de-DE" altLang="de-DE" dirty="0" err="1" smtClean="0"/>
              <a:t>WOBremPersVG</a:t>
            </a:r>
            <a:r>
              <a:rPr lang="de-DE" altLang="de-DE" dirty="0" smtClean="0"/>
              <a:t>)</a:t>
            </a:r>
          </a:p>
          <a:p>
            <a:r>
              <a:rPr lang="de-DE" altLang="de-DE" dirty="0" smtClean="0"/>
              <a:t>Genaue Formvorschriften</a:t>
            </a:r>
          </a:p>
          <a:p>
            <a:r>
              <a:rPr lang="de-DE" altLang="de-DE" dirty="0" smtClean="0"/>
              <a:t>Zustimmungserklärung des Bewerbers/der Bewerberin (Formular 7)</a:t>
            </a:r>
          </a:p>
          <a:p>
            <a:r>
              <a:rPr lang="de-DE" altLang="de-DE" dirty="0" smtClean="0"/>
              <a:t>Keine Mehrfachkandidatur</a:t>
            </a:r>
          </a:p>
        </p:txBody>
      </p:sp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164288" y="6176963"/>
            <a:ext cx="1721003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20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Unterschriftenteil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556792"/>
            <a:ext cx="7241026" cy="37676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altLang="de-DE" dirty="0"/>
              <a:t>Rechtsgrundlagen § 15 Abs. 4 und 5 </a:t>
            </a:r>
            <a:r>
              <a:rPr lang="de-DE" altLang="de-DE" dirty="0" err="1"/>
              <a:t>BremPersVG</a:t>
            </a:r>
            <a:r>
              <a:rPr lang="de-DE" altLang="de-DE" dirty="0"/>
              <a:t> und § 8 Abs. 3 </a:t>
            </a:r>
            <a:r>
              <a:rPr lang="de-DE" altLang="de-DE" dirty="0" err="1"/>
              <a:t>WOBremPersVG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Unterzeichnung der Wahlvorschläge von mindestens 1/20 der wahlberechtigten Gruppenangehörigen </a:t>
            </a:r>
            <a:r>
              <a:rPr lang="de-DE" altLang="de-DE" dirty="0" smtClean="0"/>
              <a:t>(bzw. - bei gemeinsamer Wahl - wahlberechtigten Bediensteten)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Keine </a:t>
            </a:r>
            <a:r>
              <a:rPr lang="de-DE" altLang="de-DE" dirty="0"/>
              <a:t>besondere </a:t>
            </a:r>
            <a:r>
              <a:rPr lang="de-DE" altLang="de-DE" dirty="0" smtClean="0"/>
              <a:t>Formvorschrift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Keine Unterstützung mehrerer Wahlvorschläge</a:t>
            </a:r>
            <a:endParaRPr lang="de-DE" altLang="de-DE" dirty="0"/>
          </a:p>
        </p:txBody>
      </p:sp>
      <p:sp>
        <p:nvSpPr>
          <p:cNvPr id="225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328" y="6188075"/>
            <a:ext cx="1360963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21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Einreichung und Prüfung der Wahlvorschläge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810808"/>
            <a:ext cx="7241026" cy="3767670"/>
          </a:xfrm>
        </p:spPr>
        <p:txBody>
          <a:bodyPr>
            <a:normAutofit lnSpcReduction="10000"/>
          </a:bodyPr>
          <a:lstStyle/>
          <a:p>
            <a:r>
              <a:rPr lang="de-DE" altLang="de-DE" dirty="0"/>
              <a:t>Einreichung innerhalb von 18 </a:t>
            </a:r>
            <a:r>
              <a:rPr lang="de-DE" altLang="de-DE" dirty="0" smtClean="0"/>
              <a:t>Kalendertagen</a:t>
            </a:r>
          </a:p>
          <a:p>
            <a:r>
              <a:rPr lang="de-DE" altLang="de-DE" dirty="0"/>
              <a:t>Frist vom 06.02. bis 24.02.2020* (bis 24 Uhr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r>
              <a:rPr lang="de-DE" altLang="de-DE" dirty="0"/>
              <a:t>Jede Form des Zugangs ist möglich</a:t>
            </a:r>
          </a:p>
          <a:p>
            <a:r>
              <a:rPr lang="de-DE" altLang="de-DE" dirty="0" smtClean="0"/>
              <a:t>Tag </a:t>
            </a:r>
            <a:r>
              <a:rPr lang="de-DE" altLang="de-DE" dirty="0"/>
              <a:t>und Uhrzeitvermerk bei Eingang</a:t>
            </a:r>
          </a:p>
          <a:p>
            <a:r>
              <a:rPr lang="de-DE" altLang="de-DE" dirty="0"/>
              <a:t>Prüfung unverzüglich der Punkte aus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§ </a:t>
            </a:r>
            <a:r>
              <a:rPr lang="de-DE" altLang="de-DE" dirty="0"/>
              <a:t>10 Abs. 2 bis 5 </a:t>
            </a:r>
            <a:r>
              <a:rPr lang="de-DE" altLang="de-DE" dirty="0" smtClean="0"/>
              <a:t>WOBremPersVG</a:t>
            </a:r>
          </a:p>
          <a:p>
            <a:r>
              <a:rPr lang="de-DE" altLang="de-DE" dirty="0" smtClean="0"/>
              <a:t>Ungültigkeit von Wahlvorschlägen</a:t>
            </a:r>
            <a:endParaRPr lang="de-DE" altLang="de-DE" dirty="0"/>
          </a:p>
          <a:p>
            <a:r>
              <a:rPr lang="de-DE" altLang="de-DE" dirty="0"/>
              <a:t>Mängelbeseitigung </a:t>
            </a:r>
            <a:r>
              <a:rPr lang="de-DE" altLang="de-DE" dirty="0" smtClean="0"/>
              <a:t>unverzüglich und schriftlich </a:t>
            </a:r>
            <a:r>
              <a:rPr lang="de-DE" altLang="de-DE" dirty="0"/>
              <a:t>an </a:t>
            </a:r>
            <a:r>
              <a:rPr lang="de-DE" altLang="de-DE" dirty="0" err="1" smtClean="0"/>
              <a:t>Listenvertreter_in</a:t>
            </a:r>
            <a:endParaRPr lang="de-DE" altLang="de-DE" dirty="0"/>
          </a:p>
          <a:p>
            <a:pPr marL="0" indent="0">
              <a:buNone/>
            </a:pPr>
            <a:endParaRPr lang="de-DE" altLang="de-DE" sz="2100" dirty="0"/>
          </a:p>
        </p:txBody>
      </p:sp>
      <p:sp>
        <p:nvSpPr>
          <p:cNvPr id="2355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195093"/>
            <a:ext cx="1347467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22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Bekanntmachung der Wahlvorschläge</a:t>
            </a:r>
            <a:br>
              <a:rPr lang="de-DE" altLang="de-DE" dirty="0" smtClean="0"/>
            </a:br>
            <a:r>
              <a:rPr lang="de-DE" altLang="de-DE" dirty="0" smtClean="0"/>
              <a:t>(§ 13 </a:t>
            </a:r>
            <a:r>
              <a:rPr lang="de-DE" altLang="de-DE" dirty="0" err="1" smtClean="0"/>
              <a:t>WOBemPersVG</a:t>
            </a:r>
            <a:r>
              <a:rPr lang="de-DE" altLang="de-DE" dirty="0" smtClean="0"/>
              <a:t>)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Bekanntgabe der gültigen Wahlvorschläge am </a:t>
            </a:r>
            <a:br>
              <a:rPr lang="de-DE" altLang="de-DE" dirty="0"/>
            </a:br>
            <a:r>
              <a:rPr lang="de-DE" altLang="de-DE" dirty="0"/>
              <a:t>25. Februar </a:t>
            </a:r>
            <a:r>
              <a:rPr lang="de-DE" altLang="de-DE" dirty="0" smtClean="0"/>
              <a:t>2020</a:t>
            </a:r>
            <a:endParaRPr lang="de-DE" altLang="de-DE" dirty="0"/>
          </a:p>
          <a:p>
            <a:r>
              <a:rPr lang="de-DE" altLang="de-DE" dirty="0" smtClean="0"/>
              <a:t>Eventuell Bekanntmachung für eine Nachfrist für die Einreichung von Wahlvorschlägen am 25.02.2020 </a:t>
            </a:r>
            <a:br>
              <a:rPr lang="de-DE" altLang="de-DE" dirty="0" smtClean="0"/>
            </a:br>
            <a:r>
              <a:rPr lang="de-DE" altLang="de-DE" dirty="0" smtClean="0"/>
              <a:t>(Formular 8) </a:t>
            </a:r>
          </a:p>
          <a:p>
            <a:r>
              <a:rPr lang="de-DE" altLang="de-DE" dirty="0" smtClean="0"/>
              <a:t>Nachfrist vom 26.02. bis 02.03.2020</a:t>
            </a:r>
          </a:p>
          <a:p>
            <a:r>
              <a:rPr lang="de-DE" altLang="de-DE" dirty="0" smtClean="0"/>
              <a:t>Keine Wahlvorschläge = keine Wahl</a:t>
            </a:r>
          </a:p>
          <a:p>
            <a:r>
              <a:rPr lang="de-DE" altLang="de-DE" dirty="0" smtClean="0"/>
              <a:t>Bekanntmachung sofort am 03.03.2020</a:t>
            </a:r>
            <a:br>
              <a:rPr lang="de-DE" altLang="de-DE" dirty="0" smtClean="0"/>
            </a:br>
            <a:r>
              <a:rPr lang="de-DE" altLang="de-DE" dirty="0" smtClean="0"/>
              <a:t>(Formular 9)</a:t>
            </a:r>
          </a:p>
          <a:p>
            <a:pPr marL="0" indent="0">
              <a:buNone/>
            </a:pPr>
            <a:endParaRPr lang="de-DE" altLang="de-DE" dirty="0" smtClean="0"/>
          </a:p>
        </p:txBody>
      </p:sp>
      <p:sp>
        <p:nvSpPr>
          <p:cNvPr id="2457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164662"/>
            <a:ext cx="1504979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23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050" dirty="0">
              <a:latin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77" y="3429000"/>
            <a:ext cx="2337043" cy="2264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Wahlformen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idx="1"/>
          </p:nvPr>
        </p:nvSpPr>
        <p:spPr>
          <a:xfrm>
            <a:off x="632459" y="1412776"/>
            <a:ext cx="7241026" cy="4968552"/>
          </a:xfrm>
        </p:spPr>
        <p:txBody>
          <a:bodyPr/>
          <a:lstStyle/>
          <a:p>
            <a:pPr marL="0" indent="0">
              <a:buNone/>
            </a:pPr>
            <a:endParaRPr lang="de-DE" altLang="de-DE" dirty="0" smtClean="0"/>
          </a:p>
          <a:p>
            <a:r>
              <a:rPr lang="de-DE" altLang="de-DE" dirty="0" smtClean="0"/>
              <a:t>Gruppenwahl - Gemeinsame Wahl</a:t>
            </a:r>
          </a:p>
          <a:p>
            <a:endParaRPr lang="de-DE" altLang="de-DE" dirty="0" smtClean="0"/>
          </a:p>
          <a:p>
            <a:r>
              <a:rPr lang="de-DE" altLang="de-DE" sz="2800" b="1" dirty="0" smtClean="0"/>
              <a:t>Verhältniswahl - Mehrheitswahl</a:t>
            </a:r>
          </a:p>
        </p:txBody>
      </p:sp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2320" y="6195222"/>
            <a:ext cx="1491483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24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050" dirty="0">
              <a:latin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35420"/>
            <a:ext cx="2808312" cy="25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Stimmzettel (Gruppenwahl)</a:t>
            </a:r>
          </a:p>
        </p:txBody>
      </p:sp>
      <p:sp>
        <p:nvSpPr>
          <p:cNvPr id="11264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Vorbereitung der Stimmzettel und Wahlumschläge</a:t>
            </a:r>
          </a:p>
          <a:p>
            <a:r>
              <a:rPr lang="de-DE" altLang="de-DE" dirty="0"/>
              <a:t>Gruppenwahl mehrerer Gruppenvertreter nach den Grundsätzen der </a:t>
            </a:r>
            <a:r>
              <a:rPr lang="de-DE" altLang="de-DE" dirty="0" smtClean="0"/>
              <a:t>Verhältniswahl</a:t>
            </a:r>
            <a:br>
              <a:rPr lang="de-DE" altLang="de-DE" dirty="0" smtClean="0"/>
            </a:br>
            <a:r>
              <a:rPr lang="de-DE" altLang="de-DE" dirty="0" smtClean="0"/>
              <a:t>(§ 24 WOBremPersVG)</a:t>
            </a:r>
            <a:endParaRPr lang="de-DE" altLang="de-DE" dirty="0">
              <a:sym typeface="Wingdings" panose="05000000000000000000" pitchFamily="2" charset="2"/>
            </a:endParaRPr>
          </a:p>
          <a:p>
            <a:r>
              <a:rPr lang="de-DE" altLang="de-DE" dirty="0"/>
              <a:t>Gruppenwahl mehrerer Gruppenvertreter nach den Grundsätzen der </a:t>
            </a:r>
            <a:r>
              <a:rPr lang="de-DE" altLang="de-DE" dirty="0" smtClean="0"/>
              <a:t>Mehrheitswahl</a:t>
            </a:r>
            <a:br>
              <a:rPr lang="de-DE" altLang="de-DE" dirty="0" smtClean="0"/>
            </a:br>
            <a:r>
              <a:rPr lang="de-DE" altLang="de-DE" dirty="0" smtClean="0"/>
              <a:t>(§ 27 WOBremPersVG) </a:t>
            </a:r>
            <a:endParaRPr lang="de-DE" altLang="de-DE" dirty="0"/>
          </a:p>
        </p:txBody>
      </p:sp>
      <p:sp>
        <p:nvSpPr>
          <p:cNvPr id="2560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165744"/>
            <a:ext cx="1576987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25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Stimmzettel (Gemeinsame Wahl) 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Gemeinsame Wahl mehrerer Personalratsmitglieder nach den Grundsätzen der </a:t>
            </a:r>
            <a:r>
              <a:rPr lang="de-DE" altLang="de-DE" dirty="0" smtClean="0"/>
              <a:t>Verhältniswahl</a:t>
            </a:r>
            <a:br>
              <a:rPr lang="de-DE" altLang="de-DE" dirty="0" smtClean="0"/>
            </a:br>
            <a:r>
              <a:rPr lang="de-DE" altLang="de-DE" dirty="0" smtClean="0"/>
              <a:t>(§ 24 WOBremPersVG)</a:t>
            </a:r>
            <a:endParaRPr lang="de-DE" altLang="de-DE" dirty="0"/>
          </a:p>
          <a:p>
            <a:r>
              <a:rPr lang="de-DE" altLang="de-DE" dirty="0"/>
              <a:t>Gemeinsame Wahl mehrerer Personalratsmitglieder nach den Grundsätzen der </a:t>
            </a:r>
            <a:r>
              <a:rPr lang="de-DE" altLang="de-DE" dirty="0" smtClean="0"/>
              <a:t>Mehrheitswahl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 smtClean="0"/>
              <a:t>(§ 27 WOBremPersVG)</a:t>
            </a:r>
          </a:p>
        </p:txBody>
      </p:sp>
      <p:sp>
        <p:nvSpPr>
          <p:cNvPr id="2662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11900"/>
            <a:ext cx="2057400" cy="5461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26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Stimmzettel (Nur Eine/r!)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Wahl nur eines Personalratsmitglieds bzw. einer Gruppenvertreterin/eines Gruppenvertreters</a:t>
            </a:r>
            <a:br>
              <a:rPr lang="de-DE" dirty="0" smtClean="0"/>
            </a:br>
            <a:r>
              <a:rPr lang="de-DE" dirty="0" smtClean="0"/>
              <a:t>(§ 29 WOBremPersVG)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324326"/>
            <a:ext cx="2057400" cy="365125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de-DE" altLang="de-DE" sz="2000" b="0" dirty="0"/>
              <a:t>Folie </a:t>
            </a:r>
            <a:fld id="{FF67FA06-C03D-487E-9B57-671BE7C41BE1}" type="slidenum">
              <a:rPr lang="de-DE" altLang="de-DE" sz="2000" b="0"/>
              <a:pPr lvl="0">
                <a:spcBef>
                  <a:spcPct val="0"/>
                </a:spcBef>
              </a:pPr>
              <a:t>27</a:t>
            </a:fld>
            <a:endParaRPr lang="de-DE" alt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3663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54768"/>
            <a:ext cx="2808312" cy="4179812"/>
          </a:xfrm>
          <a:prstGeom prst="rect">
            <a:avLst/>
          </a:prstGeom>
        </p:spPr>
      </p:pic>
      <p:sp>
        <p:nvSpPr>
          <p:cNvPr id="108548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Stimmabgabe</a:t>
            </a:r>
          </a:p>
        </p:txBody>
      </p:sp>
      <p:sp>
        <p:nvSpPr>
          <p:cNvPr id="108549" name="Rectangle 1029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843735"/>
          </a:xfrm>
        </p:spPr>
        <p:txBody>
          <a:bodyPr/>
          <a:lstStyle/>
          <a:p>
            <a:r>
              <a:rPr lang="de-DE" altLang="de-DE" dirty="0" smtClean="0"/>
              <a:t>Es kann nur wählen, wer im Wählerverzeichnis eingetragen ist</a:t>
            </a:r>
            <a:br>
              <a:rPr lang="de-DE" altLang="de-DE" dirty="0" smtClean="0"/>
            </a:br>
            <a:r>
              <a:rPr lang="de-DE" altLang="de-DE" dirty="0" smtClean="0"/>
              <a:t>(§ 15 Abs. 1 WOBremPersVG)</a:t>
            </a:r>
          </a:p>
          <a:p>
            <a:r>
              <a:rPr lang="de-DE" altLang="de-DE" dirty="0" smtClean="0"/>
              <a:t>Grundsätzlich: geheime, persönliche Stimmabgabe im Wahlraum</a:t>
            </a:r>
          </a:p>
          <a:p>
            <a:r>
              <a:rPr lang="de-DE" altLang="de-DE" dirty="0" smtClean="0"/>
              <a:t>Gruppenwahl: getrennte Urnen</a:t>
            </a:r>
          </a:p>
          <a:p>
            <a:r>
              <a:rPr lang="de-DE" altLang="de-DE" dirty="0" smtClean="0"/>
              <a:t>Briefumschläge notwendig</a:t>
            </a:r>
          </a:p>
          <a:p>
            <a:r>
              <a:rPr lang="de-DE" altLang="de-DE" dirty="0" smtClean="0"/>
              <a:t>Wahlurnen</a:t>
            </a:r>
          </a:p>
        </p:txBody>
      </p:sp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188075"/>
            <a:ext cx="1491483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28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Bestellung des Wahlvorstandes</a:t>
            </a:r>
            <a:br>
              <a:rPr lang="de-DE" altLang="de-DE" dirty="0" smtClean="0"/>
            </a:br>
            <a:r>
              <a:rPr lang="de-DE" altLang="de-DE" dirty="0" smtClean="0"/>
              <a:t>(§§ 16 bis 18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/>
              <a:t>Bestellung durch den </a:t>
            </a:r>
            <a:r>
              <a:rPr lang="de-DE" altLang="de-DE" dirty="0" smtClean="0"/>
              <a:t>Personalrat</a:t>
            </a:r>
            <a:endParaRPr lang="de-DE" altLang="de-DE" dirty="0"/>
          </a:p>
          <a:p>
            <a:r>
              <a:rPr lang="de-DE" altLang="de-DE" dirty="0"/>
              <a:t>Bestellung durch die </a:t>
            </a:r>
            <a:r>
              <a:rPr lang="de-DE" altLang="de-DE" dirty="0" smtClean="0"/>
              <a:t>Personalversammlung</a:t>
            </a:r>
            <a:endParaRPr lang="de-DE" altLang="de-DE" dirty="0"/>
          </a:p>
          <a:p>
            <a:r>
              <a:rPr lang="de-DE" altLang="de-DE" dirty="0"/>
              <a:t>Bestellung durch den Leiter der </a:t>
            </a:r>
            <a:r>
              <a:rPr lang="de-DE" altLang="de-DE" dirty="0" smtClean="0"/>
              <a:t>Dienststelle</a:t>
            </a:r>
            <a:endParaRPr lang="de-DE" altLang="de-DE" dirty="0"/>
          </a:p>
          <a:p>
            <a:r>
              <a:rPr lang="de-DE" altLang="de-DE" dirty="0"/>
              <a:t>Bestellung durch das Verwaltungsgericht</a:t>
            </a:r>
          </a:p>
        </p:txBody>
      </p:sp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328" y="6333166"/>
            <a:ext cx="1419475" cy="5461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57" y="3409603"/>
            <a:ext cx="1763869" cy="3380746"/>
          </a:xfrm>
          <a:prstGeom prst="rect">
            <a:avLst/>
          </a:prstGeom>
        </p:spPr>
      </p:pic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Schriftliche Stimmabgabe = Briefwahl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Ausnahme: Schriftliche Stimmabgabe (Briefwahl)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Voraussetzung ist Verlangen des Wahlberechtigten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Jede Form des Antrags zulässig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Wahlunterlagen (§ 17 Abs. 1 Satz 1 WOBremPersVG)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Neu: Stimmabgabe in besonderen Fällen </a:t>
            </a:r>
            <a:br>
              <a:rPr lang="de-DE" altLang="de-DE" dirty="0" smtClean="0"/>
            </a:br>
            <a:r>
              <a:rPr lang="de-DE" altLang="de-DE" dirty="0" smtClean="0"/>
              <a:t>(§ 17 a WO BremPersVG)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Behandlung der Briefwahlumschläge</a:t>
            </a:r>
          </a:p>
        </p:txBody>
      </p:sp>
      <p:sp>
        <p:nvSpPr>
          <p:cNvPr id="2867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7" y="6148694"/>
            <a:ext cx="1289476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29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Feststellung des Wahlergebnisses</a:t>
            </a:r>
            <a:br>
              <a:rPr lang="de-DE" altLang="de-DE" dirty="0" smtClean="0"/>
            </a:br>
            <a:r>
              <a:rPr lang="de-DE" altLang="de-DE" dirty="0" smtClean="0"/>
              <a:t>(§ 19 WOBremPersVG)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690688"/>
            <a:ext cx="7241026" cy="3767670"/>
          </a:xfrm>
        </p:spPr>
        <p:txBody>
          <a:bodyPr>
            <a:normAutofit/>
          </a:bodyPr>
          <a:lstStyle/>
          <a:p>
            <a:r>
              <a:rPr lang="de-DE" altLang="de-DE" dirty="0"/>
              <a:t>Spätestens am dritten Kalendertag nach Beendigung der Stimmabgabe</a:t>
            </a:r>
            <a:br>
              <a:rPr lang="de-DE" altLang="de-DE" dirty="0"/>
            </a:br>
            <a:r>
              <a:rPr lang="de-DE" altLang="de-DE" dirty="0"/>
              <a:t>Termin: </a:t>
            </a:r>
            <a:r>
              <a:rPr lang="de-DE" altLang="de-DE" dirty="0" smtClean="0"/>
              <a:t>18.03. bis 23.03.2020*</a:t>
            </a:r>
            <a:endParaRPr lang="de-DE" altLang="de-DE" dirty="0"/>
          </a:p>
          <a:p>
            <a:r>
              <a:rPr lang="de-DE" altLang="de-DE" dirty="0"/>
              <a:t>Öffentliche Sitzung</a:t>
            </a:r>
          </a:p>
          <a:p>
            <a:r>
              <a:rPr lang="de-DE" altLang="de-DE" dirty="0"/>
              <a:t>Prüfung der Gültigkeit oder Ungültigkeit der Stimmzettel </a:t>
            </a:r>
            <a:r>
              <a:rPr lang="de-DE" altLang="de-DE" dirty="0" smtClean="0"/>
              <a:t>(§ 15 Abs. 4 WOBremPersVG)</a:t>
            </a:r>
          </a:p>
          <a:p>
            <a:r>
              <a:rPr lang="de-DE" altLang="de-DE" dirty="0" smtClean="0"/>
              <a:t>Zählen </a:t>
            </a:r>
            <a:r>
              <a:rPr lang="de-DE" altLang="de-DE" dirty="0"/>
              <a:t>der Stimmen auf jede Vorschlagsliste (Verhältniswahl) oder auf einzelne Bewerber (Mehrheitswahl)</a:t>
            </a:r>
          </a:p>
          <a:p>
            <a:endParaRPr lang="de-DE" altLang="de-DE" sz="2100" dirty="0"/>
          </a:p>
        </p:txBody>
      </p:sp>
      <p:sp>
        <p:nvSpPr>
          <p:cNvPr id="2969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155112"/>
            <a:ext cx="1635499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30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6" y="469305"/>
            <a:ext cx="8336354" cy="5887045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04248" y="6354430"/>
            <a:ext cx="2057400" cy="365125"/>
          </a:xfr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de-DE" altLang="de-DE" sz="2000" b="0" dirty="0"/>
              <a:t>Folie </a:t>
            </a:r>
            <a:fld id="{FF67FA06-C03D-487E-9B57-671BE7C41BE1}" type="slidenum">
              <a:rPr lang="de-DE" altLang="de-DE" sz="2000" b="0"/>
              <a:pPr lvl="0">
                <a:spcBef>
                  <a:spcPct val="0"/>
                </a:spcBef>
              </a:pPr>
              <a:t>31</a:t>
            </a:fld>
            <a:endParaRPr lang="de-DE" alt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37624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Verteilung der Sitze (Gruppenwahl/Verhältniswahl)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Verteilung der Sitze bei Gruppenwahl mehrerer </a:t>
            </a:r>
            <a:r>
              <a:rPr lang="de-DE" altLang="de-DE" dirty="0" err="1" smtClean="0"/>
              <a:t>Gruppenvertreter_innen</a:t>
            </a:r>
            <a:r>
              <a:rPr lang="de-DE" altLang="de-DE" dirty="0" smtClean="0"/>
              <a:t> nach den Grundsätzen der Verhältniswahl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Rechtsgrundlage § 25 WOBremPersVG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Beispielberechnung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Hilfe mit Excel-Datei </a:t>
            </a:r>
          </a:p>
        </p:txBody>
      </p:sp>
      <p:sp>
        <p:nvSpPr>
          <p:cNvPr id="307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328" y="6188075"/>
            <a:ext cx="1360963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32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Verteilung der Sitze (Gruppenwahl/Mehrheitswahl)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Verteilung der Sitze bei Gruppenwahl mehrerer </a:t>
            </a:r>
            <a:r>
              <a:rPr lang="de-DE" altLang="de-DE" dirty="0" err="1" smtClean="0"/>
              <a:t>Gruppenvertreter_innen</a:t>
            </a:r>
            <a:r>
              <a:rPr lang="de-DE" altLang="de-DE" dirty="0" smtClean="0"/>
              <a:t> nach den Grundsätzen der Mehrheitswahl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Rechtsgrundlage § 28 Abs. 1 </a:t>
            </a:r>
            <a:r>
              <a:rPr lang="de-DE" altLang="de-DE" dirty="0" err="1" smtClean="0"/>
              <a:t>WOBremPersVG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Beispiel</a:t>
            </a:r>
          </a:p>
        </p:txBody>
      </p:sp>
      <p:sp>
        <p:nvSpPr>
          <p:cNvPr id="3174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8344" y="6176963"/>
            <a:ext cx="1275459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33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Verteilung der Sitze </a:t>
            </a:r>
            <a:br>
              <a:rPr lang="de-DE" altLang="de-DE" dirty="0" smtClean="0"/>
            </a:br>
            <a:r>
              <a:rPr lang="de-DE" altLang="de-DE" dirty="0" smtClean="0"/>
              <a:t>(Gemeinsame Wahl/Verhältniswahl)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Achtung! Nur möglich bei positiver Vorabstimmung!</a:t>
            </a:r>
          </a:p>
          <a:p>
            <a:r>
              <a:rPr lang="de-DE" altLang="de-DE" dirty="0" smtClean="0"/>
              <a:t>Verteilung </a:t>
            </a:r>
            <a:r>
              <a:rPr lang="de-DE" altLang="de-DE" dirty="0"/>
              <a:t>der Sitze bei gemeinsamer Wahl mehrerer </a:t>
            </a:r>
            <a:r>
              <a:rPr lang="de-DE" altLang="de-DE" dirty="0" err="1" smtClean="0"/>
              <a:t>Gruppenvertreter_innen</a:t>
            </a:r>
            <a:r>
              <a:rPr lang="de-DE" altLang="de-DE" dirty="0" smtClean="0"/>
              <a:t> nach </a:t>
            </a:r>
            <a:r>
              <a:rPr lang="de-DE" altLang="de-DE" dirty="0"/>
              <a:t>den Grundsätzen der </a:t>
            </a:r>
            <a:r>
              <a:rPr lang="de-DE" altLang="de-DE" dirty="0" smtClean="0"/>
              <a:t>Verhältniswahl</a:t>
            </a:r>
            <a:endParaRPr lang="de-DE" altLang="de-DE" dirty="0"/>
          </a:p>
          <a:p>
            <a:r>
              <a:rPr lang="de-DE" altLang="de-DE" dirty="0"/>
              <a:t>Rechtsgrundlage § 26 </a:t>
            </a:r>
            <a:r>
              <a:rPr lang="de-DE" altLang="de-DE" dirty="0" smtClean="0"/>
              <a:t>WOBremPersVG</a:t>
            </a:r>
            <a:endParaRPr lang="de-DE" altLang="de-DE" dirty="0"/>
          </a:p>
          <a:p>
            <a:r>
              <a:rPr lang="de-DE" altLang="de-DE" dirty="0" smtClean="0"/>
              <a:t>Beispielberechnung</a:t>
            </a:r>
            <a:endParaRPr lang="de-DE" altLang="de-DE" dirty="0"/>
          </a:p>
        </p:txBody>
      </p:sp>
      <p:sp>
        <p:nvSpPr>
          <p:cNvPr id="3277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328" y="6155112"/>
            <a:ext cx="1419475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34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Verteilung der Sitze </a:t>
            </a:r>
            <a:br>
              <a:rPr lang="de-DE" altLang="de-DE" dirty="0" smtClean="0"/>
            </a:br>
            <a:r>
              <a:rPr lang="de-DE" altLang="de-DE" dirty="0" smtClean="0"/>
              <a:t>(Gemeinsame Wahl/Mehrheitswahl)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Achtung! Nur möglich bei positiver Vorabstimmung!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Verteilung der Sitze bei gemeinsamer Wahl mehrerer </a:t>
            </a:r>
            <a:r>
              <a:rPr lang="de-DE" altLang="de-DE" dirty="0" err="1" smtClean="0"/>
              <a:t>Gruppenvertreter_innen</a:t>
            </a:r>
            <a:r>
              <a:rPr lang="de-DE" altLang="de-DE" dirty="0" smtClean="0"/>
              <a:t> nach den Grundsätzen der Mehrheitswahl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Rechtsgrundlage § 28 Abs. 2 WOBremPersVG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Ergebnis einer Beispielberechnung</a:t>
            </a:r>
          </a:p>
        </p:txBody>
      </p:sp>
      <p:sp>
        <p:nvSpPr>
          <p:cNvPr id="3379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176963"/>
            <a:ext cx="1576987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35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Verteilung der Sitze</a:t>
            </a:r>
            <a:r>
              <a:rPr lang="de-DE" altLang="de-DE" dirty="0"/>
              <a:t> </a:t>
            </a:r>
            <a:r>
              <a:rPr lang="de-DE" altLang="de-DE" dirty="0" smtClean="0"/>
              <a:t>(nur Eine/r!)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Rechtsgrundlage § 29 WOBremPersVG</a:t>
            </a:r>
          </a:p>
          <a:p>
            <a:r>
              <a:rPr lang="de-DE" altLang="de-DE" dirty="0" smtClean="0"/>
              <a:t>Gruppenwahl nur einer Gruppenvertreterin/eines Gruppenvertreters </a:t>
            </a:r>
          </a:p>
          <a:p>
            <a:r>
              <a:rPr lang="de-DE" altLang="de-DE" dirty="0" smtClean="0"/>
              <a:t>Wahl eines nur aus einer Person bestehenden Personalrats</a:t>
            </a:r>
          </a:p>
          <a:p>
            <a:r>
              <a:rPr lang="de-DE" altLang="de-DE" dirty="0" smtClean="0"/>
              <a:t>Immer Mehrheitswahl</a:t>
            </a:r>
          </a:p>
        </p:txBody>
      </p:sp>
      <p:sp>
        <p:nvSpPr>
          <p:cNvPr id="348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188075"/>
            <a:ext cx="1576987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36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Bekanntmachung des Wahlergebnisses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686604"/>
            <a:ext cx="7241026" cy="4262675"/>
          </a:xfrm>
        </p:spPr>
        <p:txBody>
          <a:bodyPr>
            <a:noAutofit/>
          </a:bodyPr>
          <a:lstStyle/>
          <a:p>
            <a:r>
              <a:rPr lang="de-DE" altLang="de-DE" sz="2400" dirty="0"/>
              <a:t>Wahlniederschrift (§ 20 Abs. 1 </a:t>
            </a:r>
            <a:r>
              <a:rPr lang="de-DE" altLang="de-DE" sz="2400" dirty="0" err="1"/>
              <a:t>WOBremPersVG</a:t>
            </a:r>
            <a:r>
              <a:rPr lang="de-DE" altLang="de-DE" sz="2400" dirty="0"/>
              <a:t>)</a:t>
            </a:r>
          </a:p>
          <a:p>
            <a:r>
              <a:rPr lang="de-DE" altLang="de-DE" sz="2400" dirty="0"/>
              <a:t>Benachrichtigung der gewählten </a:t>
            </a:r>
            <a:r>
              <a:rPr lang="de-DE" altLang="de-DE" sz="2400" dirty="0" err="1" smtClean="0"/>
              <a:t>Bewerber_innen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(Formular 12)</a:t>
            </a:r>
          </a:p>
          <a:p>
            <a:r>
              <a:rPr lang="de-DE" altLang="de-DE" sz="2400" dirty="0"/>
              <a:t>Bekanntmachung des </a:t>
            </a:r>
            <a:r>
              <a:rPr lang="de-DE" altLang="de-DE" sz="2400" dirty="0" smtClean="0"/>
              <a:t>Wahlergebnisses</a:t>
            </a:r>
            <a:br>
              <a:rPr lang="de-DE" altLang="de-DE" sz="2400" dirty="0" smtClean="0"/>
            </a:br>
            <a:r>
              <a:rPr lang="de-DE" altLang="de-DE" sz="2400" dirty="0" smtClean="0"/>
              <a:t>Termin: 18.03. bis 23.03.2020*</a:t>
            </a:r>
            <a:endParaRPr lang="de-DE" altLang="de-DE" sz="2400" dirty="0"/>
          </a:p>
          <a:p>
            <a:r>
              <a:rPr lang="de-DE" altLang="de-DE" sz="2400" dirty="0"/>
              <a:t>Konstituierende Sitzung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(</a:t>
            </a:r>
            <a:r>
              <a:rPr lang="de-DE" altLang="de-DE" sz="2400" dirty="0"/>
              <a:t>bis spätestens </a:t>
            </a:r>
            <a:r>
              <a:rPr lang="de-DE" altLang="de-DE" sz="2400" dirty="0" smtClean="0"/>
              <a:t>25.03.2020)</a:t>
            </a:r>
            <a:endParaRPr lang="de-DE" altLang="de-DE" sz="2400" dirty="0"/>
          </a:p>
          <a:p>
            <a:r>
              <a:rPr lang="de-DE" altLang="de-DE" sz="2400" dirty="0"/>
              <a:t>Aufbewahrung der Wahlunterlagen</a:t>
            </a:r>
          </a:p>
          <a:p>
            <a:r>
              <a:rPr lang="de-DE" altLang="de-DE" sz="2400" dirty="0"/>
              <a:t>Anfechtung der </a:t>
            </a:r>
            <a:r>
              <a:rPr lang="de-DE" altLang="de-DE" sz="2400" dirty="0" smtClean="0"/>
              <a:t>Wahl</a:t>
            </a:r>
            <a:br>
              <a:rPr lang="de-DE" altLang="de-DE" sz="2400" dirty="0" smtClean="0"/>
            </a:br>
            <a:r>
              <a:rPr lang="de-DE" altLang="de-DE" sz="2400" dirty="0" smtClean="0"/>
              <a:t>Ende der Anfechtungsfrist: 06.04.2020*</a:t>
            </a:r>
          </a:p>
          <a:p>
            <a:pPr marL="0" indent="0">
              <a:buNone/>
            </a:pPr>
            <a:r>
              <a:rPr lang="de-DE" altLang="de-DE" dirty="0"/>
              <a:t/>
            </a:r>
            <a:br>
              <a:rPr lang="de-DE" altLang="de-DE" dirty="0"/>
            </a:br>
            <a:endParaRPr lang="de-DE" altLang="de-DE" sz="2400" dirty="0"/>
          </a:p>
        </p:txBody>
      </p:sp>
      <p:sp>
        <p:nvSpPr>
          <p:cNvPr id="3584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24328" y="6155112"/>
            <a:ext cx="1419475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37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de-DE" sz="3200" dirty="0" smtClean="0"/>
              <a:t>Vielen Dank für Ihre/Eure Aufmerksamkeit!</a:t>
            </a:r>
            <a:br>
              <a:rPr lang="de-DE" altLang="de-DE" sz="3200" dirty="0" smtClean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7" y="2132857"/>
            <a:ext cx="8707746" cy="2269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Allgemeine Aufgaben des Wahlvorstandes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idx="1"/>
          </p:nvPr>
        </p:nvSpPr>
        <p:spPr>
          <a:xfrm>
            <a:off x="628650" y="1723137"/>
            <a:ext cx="7753179" cy="3695662"/>
          </a:xfrm>
        </p:spPr>
        <p:txBody>
          <a:bodyPr>
            <a:normAutofit/>
          </a:bodyPr>
          <a:lstStyle/>
          <a:p>
            <a:r>
              <a:rPr lang="de-DE" altLang="de-DE" dirty="0"/>
              <a:t>Vorbereitung und Durchführung der </a:t>
            </a:r>
            <a:r>
              <a:rPr lang="de-DE" altLang="de-DE" dirty="0" smtClean="0"/>
              <a:t>Wahl</a:t>
            </a:r>
            <a:br>
              <a:rPr lang="de-DE" altLang="de-DE" dirty="0" smtClean="0"/>
            </a:br>
            <a:r>
              <a:rPr lang="de-DE" altLang="de-DE" dirty="0" smtClean="0"/>
              <a:t>(§ 1 WO BremPersVG)</a:t>
            </a:r>
            <a:endParaRPr lang="de-DE" altLang="de-DE" dirty="0"/>
          </a:p>
          <a:p>
            <a:r>
              <a:rPr lang="de-DE" altLang="de-DE" dirty="0"/>
              <a:t>Unterstützung durch </a:t>
            </a:r>
            <a:r>
              <a:rPr lang="de-DE" altLang="de-DE" dirty="0" err="1" smtClean="0"/>
              <a:t>Wahlhelfer_innen</a:t>
            </a:r>
            <a:r>
              <a:rPr lang="de-DE" altLang="de-DE" dirty="0" smtClean="0"/>
              <a:t> (Formular 10)</a:t>
            </a:r>
          </a:p>
          <a:p>
            <a:r>
              <a:rPr lang="de-DE" altLang="de-DE" dirty="0" smtClean="0"/>
              <a:t>Pflichten der Dienststelle </a:t>
            </a:r>
            <a:br>
              <a:rPr lang="de-DE" altLang="de-DE" dirty="0" smtClean="0"/>
            </a:br>
            <a:r>
              <a:rPr lang="de-DE" altLang="de-DE" dirty="0" smtClean="0"/>
              <a:t>(§ 1 Abs. 2 WOBremPersVG) </a:t>
            </a:r>
            <a:endParaRPr lang="de-DE" altLang="de-DE" dirty="0"/>
          </a:p>
          <a:p>
            <a:r>
              <a:rPr lang="de-DE" altLang="de-DE" dirty="0"/>
              <a:t>Bekanntgabe des </a:t>
            </a:r>
            <a:r>
              <a:rPr lang="de-DE" altLang="de-DE" dirty="0" smtClean="0"/>
              <a:t>Wahlvorstandes </a:t>
            </a:r>
            <a:br>
              <a:rPr lang="de-DE" altLang="de-DE" dirty="0" smtClean="0"/>
            </a:br>
            <a:r>
              <a:rPr lang="de-DE" altLang="de-DE" dirty="0" smtClean="0"/>
              <a:t>(§ 1 Abs. 3 WOBremPersVG): bis spätestens 07.01.2020 (Formular 1)</a:t>
            </a:r>
            <a:endParaRPr lang="de-DE" altLang="de-DE" dirty="0"/>
          </a:p>
          <a:p>
            <a:r>
              <a:rPr lang="de-DE" altLang="de-DE" dirty="0"/>
              <a:t>Sitzungsniederschriften (§ 14 </a:t>
            </a:r>
            <a:r>
              <a:rPr lang="de-DE" altLang="de-DE" dirty="0" err="1"/>
              <a:t>WOBremPersVG</a:t>
            </a:r>
            <a:r>
              <a:rPr lang="de-DE" altLang="de-DE" dirty="0"/>
              <a:t>)</a:t>
            </a:r>
          </a:p>
          <a:p>
            <a:pPr marL="0" indent="0">
              <a:buNone/>
            </a:pPr>
            <a:endParaRPr lang="de-DE" altLang="de-DE" sz="2100" dirty="0"/>
          </a:p>
        </p:txBody>
      </p:sp>
      <p:sp>
        <p:nvSpPr>
          <p:cNvPr id="51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209928"/>
            <a:ext cx="1290977" cy="648072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3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Wahlformen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idx="1"/>
          </p:nvPr>
        </p:nvSpPr>
        <p:spPr>
          <a:xfrm>
            <a:off x="683747" y="1045835"/>
            <a:ext cx="7241026" cy="2448272"/>
          </a:xfrm>
        </p:spPr>
        <p:txBody>
          <a:bodyPr/>
          <a:lstStyle/>
          <a:p>
            <a:endParaRPr lang="de-DE" altLang="de-DE" dirty="0" smtClean="0"/>
          </a:p>
          <a:p>
            <a:pPr marL="0" indent="0">
              <a:buNone/>
            </a:pPr>
            <a:endParaRPr lang="de-DE" altLang="de-DE" dirty="0" smtClean="0"/>
          </a:p>
          <a:p>
            <a:r>
              <a:rPr lang="de-DE" altLang="de-DE" sz="2800" b="1" dirty="0" smtClean="0"/>
              <a:t>Gruppenwahl - Gemeinsame Wahl</a:t>
            </a:r>
          </a:p>
          <a:p>
            <a:pPr marL="0" indent="0">
              <a:buNone/>
            </a:pPr>
            <a:r>
              <a:rPr lang="de-DE" altLang="de-DE" sz="2800" b="1" dirty="0" smtClean="0"/>
              <a:t> </a:t>
            </a:r>
          </a:p>
          <a:p>
            <a:r>
              <a:rPr lang="de-DE" altLang="de-DE" dirty="0" smtClean="0"/>
              <a:t> Verhältniswahl - Mehrheitswahl</a:t>
            </a:r>
          </a:p>
        </p:txBody>
      </p:sp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188075"/>
            <a:ext cx="1611061" cy="6699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4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3809861"/>
            <a:ext cx="2706812" cy="2422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Vorabstimmung (</a:t>
            </a:r>
            <a:r>
              <a:rPr lang="de-DE" altLang="de-DE" dirty="0"/>
              <a:t>f</a:t>
            </a:r>
            <a:r>
              <a:rPr lang="de-DE" altLang="de-DE" dirty="0" smtClean="0"/>
              <a:t>ür Gemeinsame Wahl)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763615"/>
          </a:xfrm>
        </p:spPr>
        <p:txBody>
          <a:bodyPr>
            <a:normAutofit/>
          </a:bodyPr>
          <a:lstStyle/>
          <a:p>
            <a:r>
              <a:rPr lang="de-DE" altLang="de-DE" dirty="0" smtClean="0"/>
              <a:t>Rechtsgrundlage § 15 Abs. 2 BremPersVG</a:t>
            </a:r>
          </a:p>
          <a:p>
            <a:r>
              <a:rPr lang="de-DE" altLang="de-DE" dirty="0" smtClean="0"/>
              <a:t>Vorabstimmung über die Durchführung der</a:t>
            </a:r>
            <a:r>
              <a:rPr lang="de-DE" altLang="de-DE" dirty="0"/>
              <a:t> </a:t>
            </a:r>
            <a:r>
              <a:rPr lang="de-DE" altLang="de-DE" dirty="0" smtClean="0"/>
              <a:t>gemeinsamen Wahl</a:t>
            </a:r>
            <a:br>
              <a:rPr lang="de-DE" altLang="de-DE" dirty="0" smtClean="0"/>
            </a:br>
            <a:r>
              <a:rPr lang="de-DE" altLang="de-DE" dirty="0" smtClean="0"/>
              <a:t>(Formulare 2, 3 und 4)</a:t>
            </a:r>
          </a:p>
          <a:p>
            <a:r>
              <a:rPr lang="de-DE" altLang="de-DE" dirty="0" smtClean="0"/>
              <a:t>getrennte geheime Abstimmung</a:t>
            </a:r>
          </a:p>
          <a:p>
            <a:r>
              <a:rPr lang="de-DE" altLang="de-DE" dirty="0" smtClean="0"/>
              <a:t>Mehrheit aller Wahlberechtigten jeder Gruppe</a:t>
            </a:r>
            <a:r>
              <a:rPr lang="de-DE" altLang="de-DE" dirty="0"/>
              <a:t> </a:t>
            </a:r>
            <a:r>
              <a:rPr lang="de-DE" altLang="de-DE" dirty="0" smtClean="0"/>
              <a:t>erforderlich</a:t>
            </a:r>
          </a:p>
          <a:p>
            <a:r>
              <a:rPr lang="de-DE" altLang="de-DE" dirty="0" smtClean="0"/>
              <a:t>Wahlvorstand nimmt Ergebnis entgegen </a:t>
            </a:r>
            <a:br>
              <a:rPr lang="de-DE" altLang="de-DE" dirty="0" smtClean="0"/>
            </a:br>
            <a:r>
              <a:rPr lang="de-DE" altLang="de-DE" dirty="0" smtClean="0"/>
              <a:t>(§ 4 WOBremPersVG): 08.01. bis 14.01.2020</a:t>
            </a:r>
          </a:p>
        </p:txBody>
      </p:sp>
      <p:sp>
        <p:nvSpPr>
          <p:cNvPr id="614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11900"/>
            <a:ext cx="2057400" cy="365125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5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Festlegung des Wahltermins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Wahltag: 18. März 2020</a:t>
            </a:r>
          </a:p>
          <a:p>
            <a:r>
              <a:rPr lang="de-DE" altLang="de-DE" dirty="0" smtClean="0"/>
              <a:t>Amtszeit beginnt am 16. </a:t>
            </a:r>
            <a:r>
              <a:rPr lang="de-DE" altLang="de-DE" smtClean="0"/>
              <a:t>April </a:t>
            </a:r>
            <a:r>
              <a:rPr lang="de-DE" altLang="de-DE" smtClean="0"/>
              <a:t>2020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(§ 23 Abs. 1 BremPersVG)</a:t>
            </a:r>
          </a:p>
          <a:p>
            <a:r>
              <a:rPr lang="de-DE" altLang="de-DE" dirty="0"/>
              <a:t>b</a:t>
            </a:r>
            <a:r>
              <a:rPr lang="de-DE" altLang="de-DE" dirty="0" smtClean="0"/>
              <a:t>remischer einheitlicher Wahltermin</a:t>
            </a:r>
          </a:p>
        </p:txBody>
      </p:sp>
      <p:sp>
        <p:nvSpPr>
          <p:cNvPr id="717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08304" y="6322533"/>
            <a:ext cx="1611061" cy="476672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6</a:t>
            </a:fld>
            <a:endParaRPr lang="de-DE" altLang="de-DE" sz="200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Feststellung der </a:t>
            </a:r>
            <a:r>
              <a:rPr lang="de-DE" altLang="de-DE" dirty="0" err="1" smtClean="0"/>
              <a:t>Bedienstetenzahl</a:t>
            </a:r>
            <a:endParaRPr lang="de-DE" altLang="de-DE" dirty="0" smtClean="0"/>
          </a:p>
        </p:txBody>
      </p:sp>
      <p:sp>
        <p:nvSpPr>
          <p:cNvPr id="8196" name="Rectangle 102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400" dirty="0"/>
              <a:t>Zahl der Regelbediensteten und Verteilung auf die Gruppen </a:t>
            </a:r>
            <a:r>
              <a:rPr lang="de-DE" altLang="de-DE" sz="2400" dirty="0" smtClean="0"/>
              <a:t>(§ 2 Abs. 1 </a:t>
            </a:r>
            <a:r>
              <a:rPr lang="de-DE" altLang="de-DE" sz="2400" dirty="0" err="1" smtClean="0"/>
              <a:t>WOBremPersVG</a:t>
            </a:r>
            <a:r>
              <a:rPr lang="de-DE" altLang="de-DE" sz="2400" dirty="0" smtClean="0"/>
              <a:t>)</a:t>
            </a:r>
            <a:endParaRPr lang="de-DE" altLang="de-DE" sz="2400" dirty="0"/>
          </a:p>
          <a:p>
            <a:r>
              <a:rPr lang="de-DE" altLang="de-DE" sz="2400" dirty="0"/>
              <a:t>Zahl maßgebend für die Zahl der zu wählenden PR-Mitglieder (§ 12 </a:t>
            </a:r>
            <a:r>
              <a:rPr lang="de-DE" altLang="de-DE" sz="2400" dirty="0" err="1"/>
              <a:t>BremPersVG</a:t>
            </a:r>
            <a:r>
              <a:rPr lang="de-DE" altLang="de-DE" sz="2400" dirty="0"/>
              <a:t>)</a:t>
            </a:r>
          </a:p>
          <a:p>
            <a:r>
              <a:rPr lang="de-DE" altLang="de-DE" sz="2400" dirty="0"/>
              <a:t>Zahl maßgebend für die Verteilung der Sitze auf die Gruppen (§ 13 </a:t>
            </a:r>
            <a:r>
              <a:rPr lang="de-DE" altLang="de-DE" sz="2400" dirty="0" err="1"/>
              <a:t>BremPersVG</a:t>
            </a:r>
            <a:r>
              <a:rPr lang="de-DE" altLang="de-DE" sz="2400" dirty="0"/>
              <a:t>)</a:t>
            </a:r>
          </a:p>
          <a:p>
            <a:r>
              <a:rPr lang="de-DE" altLang="de-DE" sz="2400" dirty="0"/>
              <a:t>Stichtag: Erlass des Wahlausschreibens</a:t>
            </a:r>
          </a:p>
          <a:p>
            <a:r>
              <a:rPr lang="de-DE" altLang="de-DE" sz="2400" dirty="0"/>
              <a:t>Anhaltspunkt ist der Stellenplan</a:t>
            </a:r>
          </a:p>
        </p:txBody>
      </p:sp>
      <p:sp>
        <p:nvSpPr>
          <p:cNvPr id="819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311900"/>
            <a:ext cx="1539053" cy="534988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7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0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Begriff des Bediensteten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dirty="0" smtClean="0"/>
              <a:t>Beamte/Beamtinnen (§ 4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de-DE" altLang="de-DE" dirty="0" err="1" smtClean="0"/>
              <a:t>Arbeitnehmer_innen</a:t>
            </a:r>
            <a:r>
              <a:rPr lang="de-DE" altLang="de-DE" dirty="0" smtClean="0"/>
              <a:t> (§ 5 </a:t>
            </a:r>
            <a:r>
              <a:rPr lang="de-DE" altLang="de-DE" dirty="0" err="1" smtClean="0"/>
              <a:t>BremPersVG</a:t>
            </a:r>
            <a:r>
              <a:rPr lang="de-DE" altLang="de-DE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Auszubildende, auch zum Richterberuf </a:t>
            </a:r>
            <a:br>
              <a:rPr lang="de-DE" altLang="de-DE" dirty="0" smtClean="0"/>
            </a:br>
            <a:r>
              <a:rPr lang="de-DE" altLang="de-DE" dirty="0" smtClean="0"/>
              <a:t>(§§ 3 und 4 BremPersVG)</a:t>
            </a:r>
          </a:p>
          <a:p>
            <a:pPr>
              <a:lnSpc>
                <a:spcPct val="90000"/>
              </a:lnSpc>
            </a:pPr>
            <a:r>
              <a:rPr lang="de-DE" altLang="de-DE" dirty="0" err="1" smtClean="0"/>
              <a:t>Richter_innen</a:t>
            </a:r>
            <a:r>
              <a:rPr lang="de-DE" altLang="de-DE" dirty="0" smtClean="0"/>
              <a:t>? Grundsätzlich nein! (§ 3 BremPersVG) Aber Ausnahme (§ 4 BremPersVG)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d</a:t>
            </a:r>
            <a:r>
              <a:rPr lang="de-DE" altLang="de-DE" dirty="0" smtClean="0"/>
              <a:t>urch Eingliederung in den Organisationsbereich zugehörig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w</a:t>
            </a:r>
            <a:r>
              <a:rPr lang="de-DE" altLang="de-DE" dirty="0" smtClean="0"/>
              <a:t>eisungsgebunden in der Dienststelle tätig (auch von fremden Arbeitgeber)  (§ 9 Abs. 2 BremPersVG)</a:t>
            </a:r>
          </a:p>
        </p:txBody>
      </p:sp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80312" y="6311900"/>
            <a:ext cx="1504979" cy="55324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SzPct val="90000"/>
              <a:buFont typeface="Wingdings" panose="05000000000000000000" pitchFamily="2" charset="2"/>
              <a:buChar char="è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SzPct val="80000"/>
              <a:buFont typeface="Wingdings" panose="05000000000000000000" pitchFamily="2" charset="2"/>
              <a:buChar char="è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SzPct val="7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è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de-DE" altLang="de-DE" sz="2000" b="0" dirty="0">
                <a:solidFill>
                  <a:srgbClr val="002060"/>
                </a:solidFill>
                <a:latin typeface="Tahoma" panose="020B0604030504040204" pitchFamily="34" charset="0"/>
              </a:rPr>
              <a:t>Folie </a:t>
            </a:r>
            <a:fld id="{FF67FA06-C03D-487E-9B57-671BE7C41BE1}" type="slidenum">
              <a:rPr lang="de-DE" altLang="de-DE" sz="2000" b="0">
                <a:solidFill>
                  <a:srgbClr val="002060"/>
                </a:solidFill>
                <a:latin typeface="Tahoma" panose="020B0604030504040204" pitchFamily="34" charset="0"/>
              </a:rPr>
              <a:pPr lvl="0">
                <a:spcBef>
                  <a:spcPct val="0"/>
                </a:spcBef>
                <a:buNone/>
              </a:pPr>
              <a:t>8</a:t>
            </a:fld>
            <a:endParaRPr lang="de-DE" altLang="de-DE" sz="2000" b="0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"/>
</p:tagLst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Bildschirmpräsentation (4:3)</PresentationFormat>
  <Paragraphs>236</Paragraphs>
  <Slides>39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6" baseType="lpstr">
      <vt:lpstr>Arial</vt:lpstr>
      <vt:lpstr>Calibri</vt:lpstr>
      <vt:lpstr>Tahoma</vt:lpstr>
      <vt:lpstr>Times New Roman</vt:lpstr>
      <vt:lpstr>Wingdings</vt:lpstr>
      <vt:lpstr>Wingdings 3</vt:lpstr>
      <vt:lpstr>Benutzerdefiniertes Design</vt:lpstr>
      <vt:lpstr>Herzlich willkommen  zur Info-Veranstaltung  für Wahlvorstände (oder solche, die es werden wollen)</vt:lpstr>
      <vt:lpstr>Personalratsfähige Dienststellen</vt:lpstr>
      <vt:lpstr>Bestellung des Wahlvorstandes (§§ 16 bis 18 BremPersVG)</vt:lpstr>
      <vt:lpstr>Allgemeine Aufgaben des Wahlvorstandes</vt:lpstr>
      <vt:lpstr>Wahlformen</vt:lpstr>
      <vt:lpstr>Vorabstimmung (für Gemeinsame Wahl)</vt:lpstr>
      <vt:lpstr>Festlegung des Wahltermins</vt:lpstr>
      <vt:lpstr>Feststellung der Bedienstetenzahl</vt:lpstr>
      <vt:lpstr>Begriff des Bediensteten</vt:lpstr>
      <vt:lpstr>Gruppeneinteilung</vt:lpstr>
      <vt:lpstr>Wähler_innenverzeichnis</vt:lpstr>
      <vt:lpstr>Aktives Wahlrecht</vt:lpstr>
      <vt:lpstr>Zahl der Personalratsmitglieder</vt:lpstr>
      <vt:lpstr>Verteilung der Sitze auf die Gruppen</vt:lpstr>
      <vt:lpstr>Gruppen ohne Vertretung</vt:lpstr>
      <vt:lpstr>Erlass des Wahlausschreibens</vt:lpstr>
      <vt:lpstr>Einsprüche gegen das Wählerverzeichnis</vt:lpstr>
      <vt:lpstr>PowerPoint-Präsentation</vt:lpstr>
      <vt:lpstr>Wählbarkeit = Passives Wahlrecht</vt:lpstr>
      <vt:lpstr>Wahlvorschläge</vt:lpstr>
      <vt:lpstr>Bewerber_innen-Teil</vt:lpstr>
      <vt:lpstr>Unterschriftenteil</vt:lpstr>
      <vt:lpstr>Einreichung und Prüfung der Wahlvorschläge</vt:lpstr>
      <vt:lpstr>Bekanntmachung der Wahlvorschläge (§ 13 WOBemPersVG)</vt:lpstr>
      <vt:lpstr>Wahlformen</vt:lpstr>
      <vt:lpstr>Stimmzettel (Gruppenwahl)</vt:lpstr>
      <vt:lpstr>Stimmzettel (Gemeinsame Wahl) </vt:lpstr>
      <vt:lpstr>Stimmzettel (Nur Eine/r!)</vt:lpstr>
      <vt:lpstr>Stimmabgabe</vt:lpstr>
      <vt:lpstr>Schriftliche Stimmabgabe = Briefwahl</vt:lpstr>
      <vt:lpstr>Feststellung des Wahlergebnisses (§ 19 WOBremPersVG)</vt:lpstr>
      <vt:lpstr>PowerPoint-Präsentation</vt:lpstr>
      <vt:lpstr>Verteilung der Sitze (Gruppenwahl/Verhältniswahl)</vt:lpstr>
      <vt:lpstr>Verteilung der Sitze (Gruppenwahl/Mehrheitswahl)</vt:lpstr>
      <vt:lpstr>Verteilung der Sitze  (Gemeinsame Wahl/Verhältniswahl)</vt:lpstr>
      <vt:lpstr>Verteilung der Sitze  (Gemeinsame Wahl/Mehrheitswahl)</vt:lpstr>
      <vt:lpstr>Verteilung der Sitze (nur Eine/r!)</vt:lpstr>
      <vt:lpstr>Bekanntmachung des Wahlergebnisses</vt:lpstr>
      <vt:lpstr>Vielen Dank für Ihre/Eure Aufmerksamkeit! </vt:lpstr>
    </vt:vector>
  </TitlesOfParts>
  <Company>dienstlich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Personalratsfähige Dienststellen</dc:title>
  <dc:creator>Elke Kosmal-Vöge</dc:creator>
  <cp:lastModifiedBy>Kosmal-Vöge, Elke (GPR)</cp:lastModifiedBy>
  <cp:revision>218</cp:revision>
  <cp:lastPrinted>2019-11-13T16:10:07Z</cp:lastPrinted>
  <dcterms:created xsi:type="dcterms:W3CDTF">2001-12-06T16:42:35Z</dcterms:created>
  <dcterms:modified xsi:type="dcterms:W3CDTF">2019-12-09T09:24:41Z</dcterms:modified>
</cp:coreProperties>
</file>